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0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8" r:id="rId6"/>
    <p:sldId id="262" r:id="rId7"/>
    <p:sldId id="268" r:id="rId8"/>
    <p:sldId id="272" r:id="rId9"/>
    <p:sldId id="283" r:id="rId10"/>
    <p:sldId id="274" r:id="rId11"/>
    <p:sldId id="277" r:id="rId12"/>
    <p:sldId id="265" r:id="rId13"/>
    <p:sldId id="270" r:id="rId14"/>
    <p:sldId id="275" r:id="rId15"/>
    <p:sldId id="291" r:id="rId16"/>
    <p:sldId id="276" r:id="rId17"/>
    <p:sldId id="260" r:id="rId18"/>
    <p:sldId id="285" r:id="rId19"/>
    <p:sldId id="282" r:id="rId20"/>
    <p:sldId id="278" r:id="rId21"/>
    <p:sldId id="279" r:id="rId22"/>
    <p:sldId id="290" r:id="rId23"/>
    <p:sldId id="284" r:id="rId24"/>
    <p:sldId id="294" r:id="rId25"/>
    <p:sldId id="287" r:id="rId26"/>
    <p:sldId id="288" r:id="rId27"/>
    <p:sldId id="261" r:id="rId28"/>
    <p:sldId id="292" r:id="rId29"/>
    <p:sldId id="293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9E2A97-B059-4579-BB4C-93153EB9ADB8}">
          <p14:sldIdLst>
            <p14:sldId id="256"/>
            <p14:sldId id="258"/>
            <p14:sldId id="262"/>
            <p14:sldId id="268"/>
            <p14:sldId id="272"/>
            <p14:sldId id="283"/>
            <p14:sldId id="274"/>
            <p14:sldId id="277"/>
            <p14:sldId id="265"/>
            <p14:sldId id="270"/>
            <p14:sldId id="275"/>
            <p14:sldId id="291"/>
            <p14:sldId id="276"/>
            <p14:sldId id="260"/>
            <p14:sldId id="285"/>
            <p14:sldId id="282"/>
            <p14:sldId id="278"/>
            <p14:sldId id="279"/>
            <p14:sldId id="290"/>
            <p14:sldId id="284"/>
            <p14:sldId id="294"/>
            <p14:sldId id="287"/>
            <p14:sldId id="288"/>
            <p14:sldId id="261"/>
            <p14:sldId id="292"/>
            <p14:sldId id="29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583" autoAdjust="0"/>
  </p:normalViewPr>
  <p:slideViewPr>
    <p:cSldViewPr snapToGrid="0">
      <p:cViewPr>
        <p:scale>
          <a:sx n="100" d="100"/>
          <a:sy n="100" d="100"/>
        </p:scale>
        <p:origin x="990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5T21:20:30.7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0,'482'279,"-459"-266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5T21:21:35.9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25T21:21:41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6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6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94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2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64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7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7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95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4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9495-C9B3-4A4E-BFEE-559F19A77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264F1-BE11-4667-BEA0-95C6CCC19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CF12C-47B0-4C7D-9841-CAFC6AAB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4461-ACE9-4A7B-859E-6009788F4A17}" type="datetimeFigureOut">
              <a:rPr lang="en-GB" smtClean="0"/>
              <a:t>25/12/2021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7EF00-AE5E-4F44-8A76-4C3C3887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A38F1-0B52-483E-B855-32D7B2D6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3D38-32C1-4C7D-8F43-9A89CD207BD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5FE1C5-C0E4-4207-BE76-A9D94FC37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8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9524-B850-4C40-857A-630A96D4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E8ED6-19D0-494A-94B8-96F24F6A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EFA03-4F05-4F53-8821-87BFC5B2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6CE4B-93AC-4FAE-847D-2E31CE754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74479-AF62-4C20-9F7C-8DF4AED3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2062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520B4-DC8E-4CF3-8375-15F254C2E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D0F71-4F49-417D-8B5F-BB0D7F134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17F1-7E34-4317-9FF8-45E3CD5A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37C9-70B8-49D2-A703-56E5085E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6C7A2-960A-46F9-AFC8-DF472FDE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7404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596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78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0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1936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E7F5-0DB7-4ED7-A054-C527851A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002A3-1A02-4F5C-9842-F79A02A05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2B852-7FC8-42C1-A9FE-2D660058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21EDF-6DB7-4108-9B3C-EF1AF83A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5E573-F75B-4D9A-9B38-2B86F293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1608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D5E1-4BFD-487C-9E83-D818CBA2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2D4A4-D172-4162-86E0-CF0064D95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17BAD-729E-4C50-923F-7702F032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E72D1-523B-4877-8A90-714E03EDE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65C0-B6A0-4FE5-8B70-80060238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82344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49CB-21C7-4C78-B9ED-684102D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C1CF6-F68D-41CF-9B5E-82E4D94B3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61BBF-A2FC-4C8A-BEC6-6C7888F88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0F0C2-DD5F-426F-8BDC-D6E383049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700C1-172B-484B-8003-F6D357A4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BF32A-A24E-40FD-AE32-D280E46E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25793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FD41-10C9-4F26-ADFC-17FD9119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A3F15-EE38-4262-9042-92DF8F9F1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6BB07-5601-4D7C-B424-EC83554F6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31C7FF-047F-4A95-B74F-D8C0436D7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510519-98F5-4AFC-8E5F-2AB71920C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98F11-2A1C-4E0F-A09D-E9021F8B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0C0BD7-B752-489F-919B-291DA879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F9483C-F223-4C4D-AEA8-26E9B8F2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9461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E1D7-98F9-4987-832D-D9CE319E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7238B-3133-4241-9F0A-8CB58B54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C009A-BCA1-4CE6-B1D9-52F42CD4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68480-D8F2-4E6F-8C58-00B3507C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1377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EDE46-EB0E-4CCA-B646-EA8C2F42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64B98-B937-4C25-A0C5-6985128B7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7AEC-E202-4A62-9C4D-D9C13111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4439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9920-1ED7-419F-A505-C4FD1578A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29089-1349-46DD-9C42-007736601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F0894-5AE1-4820-8269-8DBB3A84D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039EB-6138-42EC-9B71-A64CD912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028DD-6152-4F76-A48D-C6C6D43D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CBE11-CA12-437E-9BF6-F96484CC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875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1F3E-834D-48A3-AB2D-F8DFBCA3B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D32EF4-0599-4446-A3B3-C5BA2DFD7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606A4-6351-454F-A75B-4A2D7E31A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A5A43-56B3-4005-B460-46E54B10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A7C58-6F1A-484C-91ED-96DD29B6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796C5-6B12-4349-AF9D-4F85113F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23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CABEC-FC7E-415F-A42D-59297DBF1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E422D-D918-426B-87F1-A93BCEF94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2E1CC-8833-456D-98C5-AC253B822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15753-AE39-46C9-AF27-E5FAFCB53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89E00-D0FF-4D1B-8BA4-D517216B5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6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customXml" Target="../ink/ink2.xml"/><Relationship Id="rId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ux.die.net/man/1/ssh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qeebhussain122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101010 data lines to infinity">
            <a:extLst>
              <a:ext uri="{FF2B5EF4-FFF2-40B4-BE49-F238E27FC236}">
                <a16:creationId xmlns:a16="http://schemas.microsoft.com/office/drawing/2014/main" id="{F5BB9824-8482-49AB-9251-82EC0FA469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Linux Network Defense Evasion 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Aqeeb Hussain – Offensive Security Tactics For Linux Professionals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ileless payload delivery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9447F01-AD85-4AF2-B8A3-5E40104C1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89"/>
          <a:stretch/>
        </p:blipFill>
        <p:spPr>
          <a:xfrm>
            <a:off x="4502428" y="1476796"/>
            <a:ext cx="7225748" cy="390440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7DB00-EEF6-46D8-83F2-65F8B878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</a:t>
            </a:r>
            <a:r>
              <a:rPr lang="en-US" sz="4000" dirty="0">
                <a:solidFill>
                  <a:srgbClr val="FFFFFF"/>
                </a:solidFill>
              </a:rPr>
              <a:t>D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oes </a:t>
            </a:r>
            <a:r>
              <a:rPr lang="en-US" sz="4000" dirty="0">
                <a:solidFill>
                  <a:srgbClr val="FFFFFF"/>
                </a:solidFill>
              </a:rPr>
              <a:t>F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ileless </a:t>
            </a:r>
            <a:r>
              <a:rPr lang="en-US" sz="4000" dirty="0">
                <a:solidFill>
                  <a:srgbClr val="FFFFFF"/>
                </a:solidFill>
              </a:rPr>
              <a:t>M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alware </a:t>
            </a:r>
            <a:r>
              <a:rPr lang="en-US" sz="4000" dirty="0">
                <a:solidFill>
                  <a:srgbClr val="FFFFFF"/>
                </a:solidFill>
              </a:rPr>
              <a:t>D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elivery </a:t>
            </a:r>
            <a:r>
              <a:rPr lang="en-US" sz="4000" dirty="0">
                <a:solidFill>
                  <a:srgbClr val="FFFFFF"/>
                </a:solidFill>
              </a:rPr>
              <a:t>W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A66FD-FD29-418F-9B4E-D8B4FFFD34CC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Fileless payloads are called via kernel system call known as: </a:t>
            </a:r>
            <a:r>
              <a:rPr lang="en-US" sz="2000" dirty="0" err="1"/>
              <a:t>memfd_create</a:t>
            </a:r>
            <a:r>
              <a:rPr lang="en-US" sz="2000" dirty="0"/>
              <a:t>()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</a:rPr>
              <a:t>Memfd_create</a:t>
            </a:r>
            <a:r>
              <a:rPr lang="en-US" sz="2000" dirty="0">
                <a:effectLst/>
              </a:rPr>
              <a:t> as quoted from documentation is: “</a:t>
            </a:r>
            <a:r>
              <a:rPr lang="en-US" sz="2000" dirty="0" err="1">
                <a:effectLst/>
              </a:rPr>
              <a:t>memfd_create</a:t>
            </a:r>
            <a:r>
              <a:rPr lang="en-US" sz="2000" dirty="0">
                <a:effectLst/>
              </a:rPr>
              <a:t>() creates an anonymous file and </a:t>
            </a:r>
            <a:r>
              <a:rPr lang="en-US" sz="2000" dirty="0">
                <a:effectLst/>
                <a:highlight>
                  <a:srgbClr val="D3D3D3"/>
                </a:highlight>
              </a:rPr>
              <a:t>returns a file descriptor</a:t>
            </a:r>
            <a:r>
              <a:rPr lang="en-US" sz="2000" dirty="0">
                <a:effectLst/>
              </a:rPr>
              <a:t> that refers to it.  </a:t>
            </a:r>
            <a:r>
              <a:rPr lang="en-US" sz="2000" dirty="0">
                <a:effectLst/>
                <a:highlight>
                  <a:srgbClr val="D3D3D3"/>
                </a:highlight>
              </a:rPr>
              <a:t>The file behaves like a regular file, and so can be modified</a:t>
            </a:r>
            <a:r>
              <a:rPr lang="en-US" sz="2000" dirty="0">
                <a:effectLst/>
              </a:rPr>
              <a:t>, truncated, memory-mapped, and so on.  However, unlike a regular file, </a:t>
            </a:r>
            <a:r>
              <a:rPr lang="en-US" sz="2000" dirty="0">
                <a:effectLst/>
                <a:highlight>
                  <a:srgbClr val="D3D3D3"/>
                </a:highlight>
              </a:rPr>
              <a:t>it lives in RAM and has a volatile backing storage</a:t>
            </a:r>
            <a:r>
              <a:rPr lang="en-US" sz="2000" dirty="0">
                <a:effectLst/>
              </a:rPr>
              <a:t>.  Once all references to the file are dropped, it is automatically released.  Anonymous memory is used for all backing pages of the file.”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A015A-B39B-41B3-B40A-DB46D20F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55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7DB00-EEF6-46D8-83F2-65F8B878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</a:t>
            </a:r>
            <a:r>
              <a:rPr lang="en-US" sz="4000" dirty="0">
                <a:solidFill>
                  <a:srgbClr val="FFFFFF"/>
                </a:solidFill>
              </a:rPr>
              <a:t>F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ileless Malware </a:t>
            </a:r>
            <a:r>
              <a:rPr lang="en-US" sz="4000" dirty="0">
                <a:solidFill>
                  <a:srgbClr val="FFFFFF"/>
                </a:solidFill>
              </a:rPr>
              <a:t>D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elivery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A66FD-FD29-418F-9B4E-D8B4FFFD34CC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Fileless payloads can be called using any programming language and can use different methods such as: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Code packing – Packing a binary into an executable to deliver to the target using SSH pipes (Possible in Perl)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Hosting the payload via HTTP C&amp;C payload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A015A-B39B-41B3-B40A-DB46D20FC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863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5B30-D0AC-4904-A85C-68CEBB66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Implementation of Fileless Payload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ECB92-9426-4525-A283-0E5B6B88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F1837-1A34-4164-BD29-5D11C0D00A0D}"/>
              </a:ext>
            </a:extLst>
          </p:cNvPr>
          <p:cNvSpPr txBox="1"/>
          <p:nvPr/>
        </p:nvSpPr>
        <p:spPr>
          <a:xfrm>
            <a:off x="1141413" y="2025353"/>
            <a:ext cx="9905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C&amp;C (Command &amp; Control) machine which is used as the base operations we establish an HTTP server which will host the payload destined for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method discussed will use NGROK to expose an HTTP server which the target can pull the payload from when execution is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847064A-AC30-47D3-A880-6B69BD3A4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07" y="5734050"/>
            <a:ext cx="5295900" cy="8858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10FE62A-9C81-4208-B80D-A420F801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8" y="3368060"/>
            <a:ext cx="21050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5454DA-2125-49F6-8BB8-FCAC0EF9FBC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966857" y="5084748"/>
            <a:ext cx="2842344" cy="649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D12DAB-7AAC-412D-AFFC-53F27BA0B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870" y="3769598"/>
            <a:ext cx="4987725" cy="21136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D143D9-91A7-4780-918E-5CDDC603F70F}"/>
              </a:ext>
            </a:extLst>
          </p:cNvPr>
          <p:cNvSpPr txBox="1"/>
          <p:nvPr/>
        </p:nvSpPr>
        <p:spPr>
          <a:xfrm>
            <a:off x="6153668" y="5914675"/>
            <a:ext cx="428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Exposing port 8080 via WAN using </a:t>
            </a:r>
            <a:r>
              <a:rPr lang="en-GB" dirty="0" err="1"/>
              <a:t>Ngrok</a:t>
            </a:r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F6A2AE-AB2A-4A35-A073-414120E8F07C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2601863" y="4505325"/>
            <a:ext cx="729988" cy="15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388599-54F9-475D-A121-6E0F7B1B11CB}"/>
              </a:ext>
            </a:extLst>
          </p:cNvPr>
          <p:cNvSpPr txBox="1"/>
          <p:nvPr/>
        </p:nvSpPr>
        <p:spPr>
          <a:xfrm>
            <a:off x="3258727" y="4293350"/>
            <a:ext cx="144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payload.py</a:t>
            </a:r>
          </a:p>
        </p:txBody>
      </p:sp>
    </p:spTree>
    <p:extLst>
      <p:ext uri="{BB962C8B-B14F-4D97-AF65-F5344CB8AC3E}">
        <p14:creationId xmlns:p14="http://schemas.microsoft.com/office/powerpoint/2010/main" val="326186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Attack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0A6D3A9-8264-494A-9610-32281F6D5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67"/>
          <a:stretch/>
        </p:blipFill>
        <p:spPr>
          <a:xfrm>
            <a:off x="4346678" y="1638300"/>
            <a:ext cx="7525342" cy="406730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351CAC0E-71D6-4C3D-BB2A-D90047F2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E17CC2F-1C71-40EB-8D28-50A1C67309B1}"/>
              </a:ext>
            </a:extLst>
          </p:cNvPr>
          <p:cNvSpPr txBox="1">
            <a:spLocks/>
          </p:cNvSpPr>
          <p:nvPr/>
        </p:nvSpPr>
        <p:spPr>
          <a:xfrm>
            <a:off x="883597" y="156410"/>
            <a:ext cx="9905998" cy="1155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2800" kern="1200" cap="all" spc="150" baseline="0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Dropper payload</a:t>
            </a:r>
          </a:p>
        </p:txBody>
      </p:sp>
      <p:sp>
        <p:nvSpPr>
          <p:cNvPr id="33" name="Slide Number Placeholder 8">
            <a:extLst>
              <a:ext uri="{FF2B5EF4-FFF2-40B4-BE49-F238E27FC236}">
                <a16:creationId xmlns:a16="http://schemas.microsoft.com/office/drawing/2014/main" id="{82FAB03C-CCC3-435F-9A25-0E73D2368A43}"/>
              </a:ext>
            </a:extLst>
          </p:cNvPr>
          <p:cNvSpPr txBox="1">
            <a:spLocks/>
          </p:cNvSpPr>
          <p:nvPr/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61D843F2-E048-4B54-AF78-5A73A0EC3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6"/>
          <a:stretch/>
        </p:blipFill>
        <p:spPr bwMode="auto">
          <a:xfrm>
            <a:off x="2525754" y="950154"/>
            <a:ext cx="7140491" cy="56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FCFB96-ED5E-4A7C-94D9-AB42329B3339}"/>
              </a:ext>
            </a:extLst>
          </p:cNvPr>
          <p:cNvCxnSpPr/>
          <p:nvPr/>
        </p:nvCxnSpPr>
        <p:spPr>
          <a:xfrm>
            <a:off x="2095500" y="2619375"/>
            <a:ext cx="819150" cy="20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1FDE8D7-64F2-4113-9D9F-27DE79159AEB}"/>
              </a:ext>
            </a:extLst>
          </p:cNvPr>
          <p:cNvSpPr txBox="1"/>
          <p:nvPr/>
        </p:nvSpPr>
        <p:spPr>
          <a:xfrm>
            <a:off x="605652" y="1311442"/>
            <a:ext cx="1704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Make a </a:t>
            </a:r>
            <a:r>
              <a:rPr lang="en-GB" dirty="0" err="1"/>
              <a:t>memfd</a:t>
            </a:r>
            <a:r>
              <a:rPr lang="en-GB" dirty="0"/>
              <a:t> </a:t>
            </a:r>
            <a:r>
              <a:rPr lang="en-GB" dirty="0" err="1"/>
              <a:t>syscall</a:t>
            </a:r>
            <a:r>
              <a:rPr lang="en-GB" dirty="0"/>
              <a:t> and create the file. We also grab the PID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A405DC-550E-4E77-9DC9-79E4C8A2C53C}"/>
              </a:ext>
            </a:extLst>
          </p:cNvPr>
          <p:cNvCxnSpPr>
            <a:cxnSpLocks/>
          </p:cNvCxnSpPr>
          <p:nvPr/>
        </p:nvCxnSpPr>
        <p:spPr>
          <a:xfrm flipH="1">
            <a:off x="4619625" y="2019300"/>
            <a:ext cx="4810125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A4BEF8-EAAC-4BFF-8E69-2FB7874FBB64}"/>
              </a:ext>
            </a:extLst>
          </p:cNvPr>
          <p:cNvSpPr txBox="1"/>
          <p:nvPr/>
        </p:nvSpPr>
        <p:spPr>
          <a:xfrm>
            <a:off x="9283827" y="1388924"/>
            <a:ext cx="2460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URL pointing to the payload stored on HTTP C&amp;C server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780A23-088D-4BB0-9751-E2F87DE72F62}"/>
              </a:ext>
            </a:extLst>
          </p:cNvPr>
          <p:cNvCxnSpPr>
            <a:cxnSpLocks/>
          </p:cNvCxnSpPr>
          <p:nvPr/>
        </p:nvCxnSpPr>
        <p:spPr>
          <a:xfrm flipH="1">
            <a:off x="7019926" y="3429000"/>
            <a:ext cx="2733674" cy="88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827E3D7-6195-4639-808D-7473C8862266}"/>
              </a:ext>
            </a:extLst>
          </p:cNvPr>
          <p:cNvSpPr txBox="1"/>
          <p:nvPr/>
        </p:nvSpPr>
        <p:spPr>
          <a:xfrm>
            <a:off x="9753600" y="2920572"/>
            <a:ext cx="1990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Read the payload data in bytes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2E21F5-229D-4298-B64A-25D38B236DAD}"/>
              </a:ext>
            </a:extLst>
          </p:cNvPr>
          <p:cNvCxnSpPr>
            <a:cxnSpLocks/>
          </p:cNvCxnSpPr>
          <p:nvPr/>
        </p:nvCxnSpPr>
        <p:spPr>
          <a:xfrm flipH="1">
            <a:off x="7248525" y="4314825"/>
            <a:ext cx="2592430" cy="322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0DE6F8D-C79C-4D87-A174-BC9BBEC5967C}"/>
              </a:ext>
            </a:extLst>
          </p:cNvPr>
          <p:cNvSpPr txBox="1"/>
          <p:nvPr/>
        </p:nvSpPr>
        <p:spPr>
          <a:xfrm>
            <a:off x="9794297" y="3878680"/>
            <a:ext cx="1990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Read the remote payload and write it to /proc with the </a:t>
            </a:r>
            <a:r>
              <a:rPr lang="en-GB" dirty="0" err="1"/>
              <a:t>memfd</a:t>
            </a:r>
            <a:r>
              <a:rPr lang="en-GB" dirty="0"/>
              <a:t> name and PID 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6A2F114-7082-4BB9-909E-D187250BBCE5}"/>
              </a:ext>
            </a:extLst>
          </p:cNvPr>
          <p:cNvCxnSpPr>
            <a:cxnSpLocks/>
          </p:cNvCxnSpPr>
          <p:nvPr/>
        </p:nvCxnSpPr>
        <p:spPr>
          <a:xfrm>
            <a:off x="2019300" y="4848225"/>
            <a:ext cx="1219200" cy="1217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3E94F3A-5226-452B-8C92-0FFF6808A285}"/>
              </a:ext>
            </a:extLst>
          </p:cNvPr>
          <p:cNvSpPr txBox="1"/>
          <p:nvPr/>
        </p:nvSpPr>
        <p:spPr>
          <a:xfrm>
            <a:off x="447803" y="3857715"/>
            <a:ext cx="2247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Execute our payload (Python payload in this case)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2D617C-2C3D-48DF-A07F-719FC835671A}"/>
              </a:ext>
            </a:extLst>
          </p:cNvPr>
          <p:cNvCxnSpPr/>
          <p:nvPr/>
        </p:nvCxnSpPr>
        <p:spPr>
          <a:xfrm>
            <a:off x="2219325" y="6429375"/>
            <a:ext cx="695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372BAB-9A32-4F8B-AB81-ABD876C9F86C}"/>
              </a:ext>
            </a:extLst>
          </p:cNvPr>
          <p:cNvSpPr txBox="1"/>
          <p:nvPr/>
        </p:nvSpPr>
        <p:spPr>
          <a:xfrm>
            <a:off x="276748" y="5501261"/>
            <a:ext cx="2247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Function call with </a:t>
            </a:r>
            <a:r>
              <a:rPr lang="en-GB" dirty="0" err="1"/>
              <a:t>ngrok</a:t>
            </a:r>
            <a:r>
              <a:rPr lang="en-GB" dirty="0"/>
              <a:t> based HTTP server containing payload.</a:t>
            </a:r>
          </a:p>
        </p:txBody>
      </p:sp>
    </p:spTree>
    <p:extLst>
      <p:ext uri="{BB962C8B-B14F-4D97-AF65-F5344CB8AC3E}">
        <p14:creationId xmlns:p14="http://schemas.microsoft.com/office/powerpoint/2010/main" val="28328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0" grpId="0"/>
      <p:bldP spid="42" grpId="0"/>
      <p:bldP spid="44" grpId="0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use Fileless Payload Delivery?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890002" y="3045449"/>
            <a:ext cx="623720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Offensive Security Tactics for Linux Professionals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DDBFF-5AE3-400B-B132-CEFEAD288E11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malware dropper methods, HIDS/SOC systems cannot detect any malicious payloads on the target environment which would be left behind during regular LOTL practices of writing malicious scripts on target environment.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Can bypass “</a:t>
            </a:r>
            <a:r>
              <a:rPr lang="en-US" sz="2000" dirty="0" err="1"/>
              <a:t>noexec</a:t>
            </a:r>
            <a:r>
              <a:rPr lang="en-US" sz="2000" dirty="0"/>
              <a:t>” file systems which disallow execution of binaries on the partitions such as “/proc”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All traces of malware execution are erased upon reboot. If we are root, we could easily issue a reboot after cleaning tracks (Shredding relevant log traces/ leftover files)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hree arrows on bullseye">
            <a:extLst>
              <a:ext uri="{FF2B5EF4-FFF2-40B4-BE49-F238E27FC236}">
                <a16:creationId xmlns:a16="http://schemas.microsoft.com/office/drawing/2014/main" id="{EBA2AD37-A12B-4ABC-82FF-64913F0E35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39DBE-F74B-45E4-B0A6-E84796A9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What if the target is an internal host?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363744-1A4E-42DF-A9F7-1501BC5D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6488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143209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The Previous Attack?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0A6D3A9-8264-494A-9610-32281F6D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85" y="1360840"/>
            <a:ext cx="8305917" cy="5209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8F46979-363C-49E6-906F-163521EB5E6A}"/>
                  </a:ext>
                </a:extLst>
              </p14:cNvPr>
              <p14:cNvContentPartPr/>
              <p14:nvPr/>
            </p14:nvContentPartPr>
            <p14:xfrm>
              <a:off x="1897695" y="1433115"/>
              <a:ext cx="182520" cy="105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8F46979-363C-49E6-906F-163521EB5E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9055" y="1424115"/>
                <a:ext cx="2001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C4678BF-2562-499C-983E-585AEE941F6F}"/>
                  </a:ext>
                </a:extLst>
              </p14:cNvPr>
              <p14:cNvContentPartPr/>
              <p14:nvPr/>
            </p14:nvContentPartPr>
            <p14:xfrm>
              <a:off x="9883575" y="158071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C4678BF-2562-499C-983E-585AEE941F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4575" y="15720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FCFE2C-ED77-4C3B-8790-1CDBC0B8AA10}"/>
                  </a:ext>
                </a:extLst>
              </p14:cNvPr>
              <p14:cNvContentPartPr/>
              <p14:nvPr/>
            </p14:nvContentPartPr>
            <p14:xfrm>
              <a:off x="2200815" y="583951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FCFE2C-ED77-4C3B-8790-1CDBC0B8AA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1815" y="5830515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18E558-2D16-4488-8493-D08407E02007}"/>
              </a:ext>
            </a:extLst>
          </p:cNvPr>
          <p:cNvCxnSpPr>
            <a:cxnSpLocks/>
          </p:cNvCxnSpPr>
          <p:nvPr/>
        </p:nvCxnSpPr>
        <p:spPr>
          <a:xfrm>
            <a:off x="1988955" y="1433115"/>
            <a:ext cx="8145645" cy="505341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2370CE-DFE7-4B82-ADCF-CC72F1EEF346}"/>
              </a:ext>
            </a:extLst>
          </p:cNvPr>
          <p:cNvCxnSpPr>
            <a:cxnSpLocks/>
          </p:cNvCxnSpPr>
          <p:nvPr/>
        </p:nvCxnSpPr>
        <p:spPr>
          <a:xfrm flipV="1">
            <a:off x="1988955" y="1433116"/>
            <a:ext cx="8145645" cy="5053409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68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2530462"/>
            <a:ext cx="3201366" cy="33874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GB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</a:t>
            </a:r>
            <a:r>
              <a:rPr lang="en-GB" sz="6000" dirty="0">
                <a:solidFill>
                  <a:schemeClr val="bg1"/>
                </a:solidFill>
              </a:rPr>
              <a:t>blems with our current approach</a:t>
            </a:r>
            <a:endParaRPr lang="en-US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3079021" y="3234469"/>
            <a:ext cx="661524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Offensive Security Tactics for Linux Professionals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DDBFF-5AE3-400B-B132-CEFEAD288E11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ngrok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server cannot be contacted from the edge since we want to send our payload directly to an internal machine.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are not root, we can’t manipulate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routes to get an internet connection.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 cannot directly contact the machine since the entry machine acts as a middleman.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7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What’s </a:t>
            </a:r>
            <a:r>
              <a:rPr lang="en-US" sz="48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</a:t>
            </a:r>
            <a:r>
              <a:rPr lang="en-US" sz="4800" kern="12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Methods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Payload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elivery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Considerations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actics (LOTL)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Fileless Payload Delivery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 b="1" i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 sz="1100" b="1" i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ood human figure">
            <a:extLst>
              <a:ext uri="{FF2B5EF4-FFF2-40B4-BE49-F238E27FC236}">
                <a16:creationId xmlns:a16="http://schemas.microsoft.com/office/drawing/2014/main" id="{E53BD0D0-E19F-4007-BBF4-7F8F4A2BF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0E4A7-79C8-4B49-ABCE-08CD5A57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Arial Black" panose="020B0A04020102020204" pitchFamily="34" charset="0"/>
              </a:rPr>
              <a:t>What do we do now?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213832-7D7E-4A57-B369-3CB2F56C8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49DFD55-3C28-40EF-9E31-A92D2E4017FF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20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46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6BDD-A8FF-4AE6-BF75-F9AC1E6C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Solution: Offensive SSH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0EA3E-BFB0-4EDF-802F-A339DD36E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1999716"/>
            <a:ext cx="9905998" cy="37914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 attacker machine: “ssh </a:t>
            </a:r>
            <a:r>
              <a:rPr lang="pt-BR" sz="4800" b="0" i="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-N -R 8080:localhost:8080</a:t>
            </a:r>
            <a:r>
              <a:rPr lang="pt-BR" sz="4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-J (middleman) (target)”</a:t>
            </a:r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C8ED2-66E8-4E37-B88C-0B288652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CC3851-C85C-4C37-9730-C98A0E6BE13A}"/>
              </a:ext>
            </a:extLst>
          </p:cNvPr>
          <p:cNvCxnSpPr>
            <a:cxnSpLocks/>
          </p:cNvCxnSpPr>
          <p:nvPr/>
        </p:nvCxnSpPr>
        <p:spPr>
          <a:xfrm flipV="1">
            <a:off x="1666430" y="2700471"/>
            <a:ext cx="7605757" cy="1102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B5D538-8764-42CE-A430-7CBC61D64609}"/>
              </a:ext>
            </a:extLst>
          </p:cNvPr>
          <p:cNvSpPr txBox="1"/>
          <p:nvPr/>
        </p:nvSpPr>
        <p:spPr>
          <a:xfrm>
            <a:off x="307649" y="3904716"/>
            <a:ext cx="2700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 command execution and remote port forwarding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18FA87-76A7-4177-BFE3-018208C7C9F6}"/>
              </a:ext>
            </a:extLst>
          </p:cNvPr>
          <p:cNvCxnSpPr>
            <a:cxnSpLocks/>
          </p:cNvCxnSpPr>
          <p:nvPr/>
        </p:nvCxnSpPr>
        <p:spPr>
          <a:xfrm flipV="1">
            <a:off x="2333002" y="3429001"/>
            <a:ext cx="1734796" cy="2342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4E34D3-EA24-40EA-8A8C-F412CCA997A7}"/>
              </a:ext>
            </a:extLst>
          </p:cNvPr>
          <p:cNvSpPr txBox="1"/>
          <p:nvPr/>
        </p:nvSpPr>
        <p:spPr>
          <a:xfrm>
            <a:off x="307649" y="5710703"/>
            <a:ext cx="4537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Local Python HTTP server on port 8080 is sent to internal machine on target network.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FE46C3-93C2-4497-ACBB-C1518BF72C07}"/>
              </a:ext>
            </a:extLst>
          </p:cNvPr>
          <p:cNvSpPr txBox="1"/>
          <p:nvPr/>
        </p:nvSpPr>
        <p:spPr>
          <a:xfrm>
            <a:off x="5677529" y="5238407"/>
            <a:ext cx="4537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2"/>
              </a:rPr>
              <a:t>Connect to the target host by first making a </a:t>
            </a:r>
            <a:r>
              <a:rPr lang="en-GB" dirty="0" err="1">
                <a:hlinkClick r:id="rId2"/>
              </a:rPr>
              <a:t>ssh</a:t>
            </a:r>
            <a:r>
              <a:rPr lang="en-GB" dirty="0">
                <a:hlinkClick r:id="rId2"/>
              </a:rPr>
              <a:t> connection to</a:t>
            </a:r>
          </a:p>
          <a:p>
            <a:pPr algn="ctr"/>
            <a:r>
              <a:rPr lang="en-GB" dirty="0">
                <a:hlinkClick r:id="rId2"/>
              </a:rPr>
              <a:t>the jump host described by destination and then establishing a TCP forwarding to the ultimate destination from there.</a:t>
            </a:r>
            <a:endParaRPr lang="en-GB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373364-31D9-4994-87AC-78745F2EFDEF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7318897" y="3429000"/>
            <a:ext cx="627541" cy="1809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64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EAE6-4341-4361-BB4C-3DCCB7F2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Contacting the internal target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854F1-4648-4D4B-A054-12AD39D05968}"/>
              </a:ext>
            </a:extLst>
          </p:cNvPr>
          <p:cNvSpPr txBox="1"/>
          <p:nvPr/>
        </p:nvSpPr>
        <p:spPr>
          <a:xfrm>
            <a:off x="4456542" y="182964"/>
            <a:ext cx="6555347" cy="4195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 can’t drop any traces of our malware on the target disk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 can’t launch the dropper on the internal machine. This will defeat the objective of fileless payload delivery.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 make use of piping combined with SSH in order to deliver our dropper payload over SSH and execute it using the remote appropriate interpreter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42675-46EB-444E-BE0B-5DEB9A20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5A54DB3-F969-4C68-9004-5CB273177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2"/>
          <a:stretch/>
        </p:blipFill>
        <p:spPr bwMode="auto">
          <a:xfrm>
            <a:off x="4141851" y="4561205"/>
            <a:ext cx="8010525" cy="66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394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CDF1-B482-4D6A-A2ED-9C4B80B3A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597" y="156410"/>
            <a:ext cx="9905998" cy="1155032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Dropper payload (internal attack)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73087E-A418-40A2-BB78-B3F2AB54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C682A6-A30A-4B49-9F0A-5E5483E92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56"/>
          <a:stretch/>
        </p:blipFill>
        <p:spPr bwMode="auto">
          <a:xfrm>
            <a:off x="2525754" y="950154"/>
            <a:ext cx="7140491" cy="560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DF0C2C-BAE8-458B-B726-80C41E39A464}"/>
              </a:ext>
            </a:extLst>
          </p:cNvPr>
          <p:cNvCxnSpPr/>
          <p:nvPr/>
        </p:nvCxnSpPr>
        <p:spPr>
          <a:xfrm>
            <a:off x="2219325" y="6429375"/>
            <a:ext cx="695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6B1DC00-482B-4883-BB53-F023F3BD7317}"/>
              </a:ext>
            </a:extLst>
          </p:cNvPr>
          <p:cNvSpPr txBox="1"/>
          <p:nvPr/>
        </p:nvSpPr>
        <p:spPr>
          <a:xfrm>
            <a:off x="141374" y="5465672"/>
            <a:ext cx="2440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Change our IP to 127.0.0.1 since server will be tunnelled in via SSH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59FC23-8DE4-4964-B383-ABC1012A27FD}"/>
              </a:ext>
            </a:extLst>
          </p:cNvPr>
          <p:cNvSpPr txBox="1"/>
          <p:nvPr/>
        </p:nvSpPr>
        <p:spPr>
          <a:xfrm>
            <a:off x="266700" y="1752600"/>
            <a:ext cx="231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Payload will connect to an internally available server.</a:t>
            </a:r>
          </a:p>
        </p:txBody>
      </p:sp>
    </p:spTree>
    <p:extLst>
      <p:ext uri="{BB962C8B-B14F-4D97-AF65-F5344CB8AC3E}">
        <p14:creationId xmlns:p14="http://schemas.microsoft.com/office/powerpoint/2010/main" val="7567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How do we protect ourselves as defenders?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468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 b="1" i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24</a:t>
            </a:fld>
            <a:endParaRPr lang="en-US" sz="1100" b="1" i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4EAE6-4341-4361-BB4C-3DCCB7F2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we protect ourselves as defenders?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854F1-4648-4D4B-A054-12AD39D05968}"/>
              </a:ext>
            </a:extLst>
          </p:cNvPr>
          <p:cNvSpPr txBox="1"/>
          <p:nvPr/>
        </p:nvSpPr>
        <p:spPr>
          <a:xfrm>
            <a:off x="4504548" y="961558"/>
            <a:ext cx="6555347" cy="41952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Fileless malware is an ALMOST invisible method of exploitation though it has drawbacks</a:t>
            </a:r>
          </a:p>
          <a:p>
            <a:pPr marL="285750" indent="-2286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Nothing may be dumped on the disk; however, we can detect malicious processes created in addition to using </a:t>
            </a:r>
            <a:r>
              <a:rPr lang="en-US" sz="240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lsof</a:t>
            </a:r>
            <a:endParaRPr lang="en-US" sz="2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 algn="ctr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Attackers can take fileless malware by using droppers to integrate rootkits to hide network-based activity from native </a:t>
            </a:r>
            <a:r>
              <a:rPr lang="en-US" sz="2400" cap="small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linux</a:t>
            </a: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tools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42675-46EB-444E-BE0B-5DEB9A20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44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 b="1" i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26</a:t>
            </a:fld>
            <a:endParaRPr lang="en-US" sz="1100" b="1" i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2" name="Graphic 11" descr="Question mark">
            <a:extLst>
              <a:ext uri="{FF2B5EF4-FFF2-40B4-BE49-F238E27FC236}">
                <a16:creationId xmlns:a16="http://schemas.microsoft.com/office/drawing/2014/main" id="{3B23C6D7-4150-4D6B-BC20-C29C7183B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7169" y="4507144"/>
            <a:ext cx="1637661" cy="1637661"/>
          </a:xfrm>
          <a:prstGeom prst="rect">
            <a:avLst/>
          </a:prstGeom>
        </p:spPr>
      </p:pic>
      <p:pic>
        <p:nvPicPr>
          <p:cNvPr id="13" name="Graphic 12" descr="Question mark">
            <a:extLst>
              <a:ext uri="{FF2B5EF4-FFF2-40B4-BE49-F238E27FC236}">
                <a16:creationId xmlns:a16="http://schemas.microsoft.com/office/drawing/2014/main" id="{A120F003-E915-4BA7-B236-4991D0299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0143" y="4507144"/>
            <a:ext cx="1637661" cy="1637661"/>
          </a:xfrm>
          <a:prstGeom prst="rect">
            <a:avLst/>
          </a:prstGeom>
        </p:spPr>
      </p:pic>
      <p:pic>
        <p:nvPicPr>
          <p:cNvPr id="14" name="Graphic 13" descr="Question mark">
            <a:extLst>
              <a:ext uri="{FF2B5EF4-FFF2-40B4-BE49-F238E27FC236}">
                <a16:creationId xmlns:a16="http://schemas.microsoft.com/office/drawing/2014/main" id="{64D2AB68-E323-4B66-A5C3-F721E988F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195" y="4480752"/>
            <a:ext cx="1637661" cy="163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80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THANK YOU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Instructor: Aqeeb Hussain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Email: aqeeb.r.hussain@durham.ac.uk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GitHub: https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://github.com/aqeebhussain122/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>
            <a:extLst>
              <a:ext uri="{FF2B5EF4-FFF2-40B4-BE49-F238E27FC236}">
                <a16:creationId xmlns:a16="http://schemas.microsoft.com/office/drawing/2014/main" id="{CDD2D675-8C7B-4F27-8146-0D460037D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Current Methods of Payload Delivery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34A158C-D7C3-4FFB-8B54-EC37BDF3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Offensive Security Tactics For Linux Professionals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AD4428A-1DA2-42DE-BB29-7AE98D27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Current methods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Offensive Security Tactics for Linux Professionals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DDBFF-5AE3-400B-B132-CEFEAD288E11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Payload downloaded remotely via HTTP(S) servers using wget, curl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Payload delivered via SCP (Subset of SSH)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Payload delivered via FTP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Payload delivered via RSYNC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Payload delivered via network socket using Python, Perl, Netcat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ght bulb on yellow background with sketched light beams and cord">
            <a:extLst>
              <a:ext uri="{FF2B5EF4-FFF2-40B4-BE49-F238E27FC236}">
                <a16:creationId xmlns:a16="http://schemas.microsoft.com/office/drawing/2014/main" id="{60A852A8-EE64-476E-9A9F-6FC7009A2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85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418832-8F14-41F0-ADEA-B3C18CC5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What Do All Delivery Methods Have In Common?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C43DF-77AD-403D-9196-D11F00392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07318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9911C-2C26-4940-BA00-2B1BD5AD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23697"/>
            <a:ext cx="11277600" cy="56106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D8B32-709E-444F-839A-AB845B86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44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Detection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DDBFF-5AE3-400B-B132-CEFEAD288E11}"/>
              </a:ext>
            </a:extLst>
          </p:cNvPr>
          <p:cNvSpPr txBox="1"/>
          <p:nvPr/>
        </p:nvSpPr>
        <p:spPr>
          <a:xfrm>
            <a:off x="4581727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HIDS (Host Intrusion Detection  System) – Wazuh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SOC Analysts/Active Monitoring – Outsourced Contractors/In-house defenses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24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Scanning tools to detect unusual files (RKHunter)</a:t>
            </a:r>
          </a:p>
        </p:txBody>
      </p:sp>
      <p:pic>
        <p:nvPicPr>
          <p:cNvPr id="15" name="Graphic 14" descr="Security Camera">
            <a:extLst>
              <a:ext uri="{FF2B5EF4-FFF2-40B4-BE49-F238E27FC236}">
                <a16:creationId xmlns:a16="http://schemas.microsoft.com/office/drawing/2014/main" id="{0B17287A-43C5-4A6B-8214-C58FCB3CA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0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2E71E-3379-4B77-B975-4D9332C4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Living </a:t>
            </a:r>
            <a:r>
              <a:rPr lang="en-US" sz="4000" dirty="0">
                <a:solidFill>
                  <a:srgbClr val="FFFFFF"/>
                </a:solidFill>
              </a:rPr>
              <a:t>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ff </a:t>
            </a:r>
            <a:r>
              <a:rPr lang="en-US" sz="4000" dirty="0">
                <a:solidFill>
                  <a:srgbClr val="FFFFFF"/>
                </a:solidFill>
              </a:rPr>
              <a:t>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 Land </a:t>
            </a:r>
            <a:r>
              <a:rPr lang="en-US" sz="4000" dirty="0">
                <a:solidFill>
                  <a:srgbClr val="FFFFFF"/>
                </a:solidFill>
              </a:rPr>
              <a:t>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84483-C489-4888-8703-0011B6C3FF36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Living off the land: Using available resources in the target environment to craft makeshift tools for exploitation.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built-in programming languages to create offensive scripts instead of using ready-made tools.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the targets environment against them in a minimalist manner to avoid detection.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will always leave a trace behind, it’s just a case of how big/deep that trace is?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During LOTL tactics the scripts are dropped onto the disk leaving a bigger trace of attacker presence in the network.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D8B32-709E-444F-839A-AB845B86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37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0DE2AF-D7A4-4FB5-BD9E-F5D368F55DDD}"/>
              </a:ext>
            </a:extLst>
          </p:cNvPr>
          <p:cNvSpPr/>
          <p:nvPr/>
        </p:nvSpPr>
        <p:spPr>
          <a:xfrm>
            <a:off x="1314824" y="735106"/>
            <a:ext cx="10053763" cy="29284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How Do </a:t>
            </a:r>
            <a:r>
              <a:rPr lang="en-US" sz="48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</a:t>
            </a:r>
            <a:r>
              <a:rPr lang="en-US" sz="4800" kern="12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e OVERCOME </a:t>
            </a:r>
            <a:r>
              <a:rPr lang="en-US" sz="48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</a:t>
            </a:r>
            <a:r>
              <a:rPr lang="en-US" sz="4800" kern="1200" dirty="0"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his?</a:t>
            </a:r>
            <a:endParaRPr lang="en-US" sz="4800" b="1" kern="1200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100" b="1" i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9</a:t>
            </a:fld>
            <a:endParaRPr lang="en-US" sz="1100" b="1" i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1053</Words>
  <Application>Microsoft Office PowerPoint</Application>
  <PresentationFormat>Widescreen</PresentationFormat>
  <Paragraphs>150</Paragraphs>
  <Slides>27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Office Theme</vt:lpstr>
      <vt:lpstr>Linux Network Defense Evasion (Part 2)</vt:lpstr>
      <vt:lpstr>What’s New?</vt:lpstr>
      <vt:lpstr>Current Methods of Payload Delivery</vt:lpstr>
      <vt:lpstr>Current methods</vt:lpstr>
      <vt:lpstr>What Do All Delivery Methods Have In Common?</vt:lpstr>
      <vt:lpstr>PowerPoint Presentation</vt:lpstr>
      <vt:lpstr>Detection Measures</vt:lpstr>
      <vt:lpstr>Living Off The Land Tactics</vt:lpstr>
      <vt:lpstr>PowerPoint Presentation</vt:lpstr>
      <vt:lpstr>Fileless payload delivery</vt:lpstr>
      <vt:lpstr>How Does Fileless Malware Delivery Work?</vt:lpstr>
      <vt:lpstr>How Does Fileless Malware Delivery Work?</vt:lpstr>
      <vt:lpstr>Implementation of Fileless Payload Delivery</vt:lpstr>
      <vt:lpstr>The Attack</vt:lpstr>
      <vt:lpstr>PowerPoint Presentation</vt:lpstr>
      <vt:lpstr>Why use Fileless Payload Delivery?</vt:lpstr>
      <vt:lpstr>What if the target is an internal host?</vt:lpstr>
      <vt:lpstr>The Previous Attack?</vt:lpstr>
      <vt:lpstr>Problems with our current approach</vt:lpstr>
      <vt:lpstr>What do we do now?</vt:lpstr>
      <vt:lpstr>Solution: Offensive SSH</vt:lpstr>
      <vt:lpstr>Contacting the internal target</vt:lpstr>
      <vt:lpstr>Dropper payload (internal attack)</vt:lpstr>
      <vt:lpstr>How do we protect ourselves as defenders?</vt:lpstr>
      <vt:lpstr>How do we protect ourselves as defenders?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network defence evasion (Part 2)</dc:title>
  <dc:creator>Aqeeb Hussain</dc:creator>
  <cp:lastModifiedBy>Aqeeb Hussain</cp:lastModifiedBy>
  <cp:revision>630</cp:revision>
  <dcterms:created xsi:type="dcterms:W3CDTF">2021-12-24T18:13:15Z</dcterms:created>
  <dcterms:modified xsi:type="dcterms:W3CDTF">2021-12-26T00:07:17Z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